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C7EE63-4559-4915-B39D-87ED06120E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E50DDF4B-4AAF-436D-91A3-804933B32AD0}" type="datetime1">
              <a:rPr lang="en-US"/>
              <a:pPr/>
              <a:t>2/7/2014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295C01B8-D151-46AB-BDF6-4C70681C98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595FC9-70EA-4C04-AFDB-333533B4DF88}" type="datetime1">
              <a:rPr lang="en-US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958E8-48DF-4C2A-BA8B-61B0F96BBF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4BAEA-5B54-4759-A6B4-25F881E28F27}" type="datetime1">
              <a:rPr lang="en-US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AE1A0-AE3B-493C-8003-1A03A800AD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A504C4-2B70-48DF-AA78-2220F7E50782}" type="datetime1">
              <a:rPr lang="en-US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1B6BE-DFB9-4001-8A8D-841AC9025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ABC18F-1318-4F75-9844-8834C25E5107}" type="datetime1">
              <a:rPr lang="en-US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24D94-4A53-4180-A524-69A20C4044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21D27-2BC3-445C-992C-821974884E13}" type="datetime1">
              <a:rPr lang="en-US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131B7-7604-49A8-A9AD-1C92520338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915E4A-F2F4-41C1-B65E-67D136A86858}" type="datetime1">
              <a:rPr lang="en-US"/>
              <a:pPr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C96BE-B1BA-49AE-9722-2A5E7EF68F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367DB6-F054-4061-8FD8-1CB5EE293704}" type="datetime1">
              <a:rPr lang="en-US"/>
              <a:pPr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29119-F963-4921-8B08-B0AAD1978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49146-6251-4D0A-8451-C693E188A625}" type="datetime1">
              <a:rPr lang="en-US"/>
              <a:pPr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36ED2-FCE9-4D96-98CF-E4C7C0A78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136D1D-87F0-4DB8-A163-AD43E2BD66F0}" type="datetime1">
              <a:rPr lang="en-US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C004F-5FF2-4AA9-9DFA-85A125A62A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CA1EC4-EF08-4F2A-B450-2AABE3849C75}" type="datetime1">
              <a:rPr lang="en-US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F4D41-F5D5-48F9-B8D6-BE07FC722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6808112-2E81-452F-9B09-2560761D9CFD}" type="datetime1">
              <a:rPr lang="en-US"/>
              <a:pPr/>
              <a:t>2/7/2014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A1B50B4-1EEC-4B21-932C-A367526DD8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Stations:</a:t>
            </a:r>
            <a:br>
              <a:rPr lang="en-US" dirty="0" smtClean="0"/>
            </a:br>
            <a:r>
              <a:rPr lang="en-US" i="1" dirty="0" smtClean="0"/>
              <a:t>Research and Grammar Rule Review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Incorporating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</a:t>
            </a:r>
            <a:r>
              <a:rPr lang="en-US" b="1" dirty="0" smtClean="0"/>
              <a:t>very </a:t>
            </a:r>
            <a:r>
              <a:rPr lang="en-US" dirty="0" smtClean="0"/>
              <a:t>important that you incorporate quotes into your writing in a way that is grammatically correct.</a:t>
            </a:r>
          </a:p>
          <a:p>
            <a:endParaRPr lang="en-US" dirty="0"/>
          </a:p>
          <a:p>
            <a:r>
              <a:rPr lang="en-US" dirty="0" smtClean="0"/>
              <a:t>Otherwise, you end up with disjointed thoughts that confuse your reader.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04C4-2B70-48DF-AA78-2220F7E50782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B6BE-DFB9-4001-8A8D-841AC902569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Quote Integrating Gone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 the following examples, students were attempting to integrate the following thought and quote:</a:t>
            </a:r>
          </a:p>
          <a:p>
            <a:pPr lvl="1"/>
            <a:r>
              <a:rPr lang="en-US" dirty="0" smtClean="0"/>
              <a:t>The poem is reminiscent of a teenager’s first day of school. “I walked into the building full of excitement.”</a:t>
            </a:r>
          </a:p>
          <a:p>
            <a:pPr lvl="2"/>
            <a:r>
              <a:rPr lang="en-US" i="1" dirty="0" smtClean="0"/>
              <a:t>Left the way it is now, the quote is floating and therefore not integrated into the student’s writing.  Let’s look at some failed attempts to embed this quote.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04C4-2B70-48DF-AA78-2220F7E50782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B6BE-DFB9-4001-8A8D-841AC902569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When the student says, “I walked into the building full of excitement,” </a:t>
            </a:r>
            <a:r>
              <a:rPr lang="en-US" sz="2400" b="1" dirty="0" smtClean="0"/>
              <a:t>it shows </a:t>
            </a:r>
            <a:r>
              <a:rPr lang="en-US" sz="2400" dirty="0" smtClean="0"/>
              <a:t>that the poem is reminiscent of a teenager’s first day of school.</a:t>
            </a:r>
          </a:p>
          <a:p>
            <a:pPr lvl="1"/>
            <a:r>
              <a:rPr lang="en-US" sz="2400" i="1" dirty="0" smtClean="0"/>
              <a:t>“It shows”? What is “it”?  The poem? The author? The student?</a:t>
            </a:r>
          </a:p>
          <a:p>
            <a:pPr lvl="1"/>
            <a:endParaRPr lang="en-US" sz="2400" i="1" dirty="0" smtClean="0"/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The poem is reminiscent of a teenager’s first day of school</a:t>
            </a:r>
            <a:r>
              <a:rPr lang="en-US" sz="2400" b="1" dirty="0" smtClean="0"/>
              <a:t>, </a:t>
            </a:r>
            <a:r>
              <a:rPr lang="en-US" sz="2400" dirty="0" smtClean="0"/>
              <a:t>“I walked into the building full of excitement.”</a:t>
            </a:r>
          </a:p>
          <a:p>
            <a:pPr marL="742950" lvl="2" indent="-342900"/>
            <a:r>
              <a:rPr lang="en-US" sz="2400" i="1" dirty="0" smtClean="0"/>
              <a:t>You absolutely CANNOT simply stick a comma between the thought and quote.  You have then created a comma splice.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04C4-2B70-48DF-AA78-2220F7E50782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B6BE-DFB9-4001-8A8D-841AC902569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Quote Integrating Gone Wrong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400" dirty="0" smtClean="0"/>
              <a:t>In the poem he “walked into the building full of </a:t>
            </a:r>
            <a:r>
              <a:rPr lang="en-US" sz="2400" b="1" dirty="0" smtClean="0"/>
              <a:t>excitement” this quote </a:t>
            </a:r>
            <a:r>
              <a:rPr lang="en-US" sz="2400" dirty="0" smtClean="0"/>
              <a:t>is the author reminiscing of a teenager’s first day of school.</a:t>
            </a:r>
          </a:p>
          <a:p>
            <a:pPr lvl="1"/>
            <a:r>
              <a:rPr lang="en-US" sz="2400" i="1" dirty="0" smtClean="0"/>
              <a:t>This individual gave it a good try, but then he used the word “quote.”  In addition, this is a run-on sentences: there are two independent clauses with no punctuation in between (…excitement” this quote…)</a:t>
            </a:r>
          </a:p>
          <a:p>
            <a:pPr lvl="1"/>
            <a:endParaRPr lang="en-US" sz="2400" i="1" dirty="0" smtClean="0"/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“I walked into the building full of excitement” explains that the poem is reminiscent of a teenager’s first day of school.</a:t>
            </a:r>
          </a:p>
          <a:p>
            <a:pPr marL="742950" lvl="2" indent="-342900"/>
            <a:r>
              <a:rPr lang="en-US" sz="2400" i="1" dirty="0" smtClean="0"/>
              <a:t>The quote itself is not explaining anything.  It is an example of why we know the poem is about the first day of school.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04C4-2B70-48DF-AA78-2220F7E50782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B6BE-DFB9-4001-8A8D-841AC902569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Examples of Quote Integrating Gone Wrong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Quote Integrating Correctly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Using the same thought and quote, these two examples are grammatically correct:</a:t>
            </a:r>
          </a:p>
          <a:p>
            <a:pPr lvl="1"/>
            <a:r>
              <a:rPr lang="en-US" sz="2800" dirty="0" smtClean="0"/>
              <a:t>When the speaker states, “I walked into the building full of excitement,” the reader becomes aware that the poem is reminiscent of a teenager’s first day of school.</a:t>
            </a:r>
          </a:p>
          <a:p>
            <a:pPr lvl="1"/>
            <a:r>
              <a:rPr lang="en-US" sz="2800" dirty="0" smtClean="0"/>
              <a:t>The poem is reminiscent of a teenager’s first day of school as the speaker “walked into the building full of excitement.”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04C4-2B70-48DF-AA78-2220F7E50782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B6BE-DFB9-4001-8A8D-841AC902569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use the word “it” when referring to the author or the speaker of the poem.</a:t>
            </a:r>
          </a:p>
          <a:p>
            <a:r>
              <a:rPr lang="en-US" dirty="0" smtClean="0"/>
              <a:t>Don’t be afraid to use brackets to add or change words into quotes so the sentence is grammatically correct.</a:t>
            </a:r>
          </a:p>
          <a:p>
            <a:pPr lvl="1"/>
            <a:r>
              <a:rPr lang="en-US" sz="2800" dirty="0" smtClean="0"/>
              <a:t>For example: The poem is reminiscent of a teenager’s first day of </a:t>
            </a:r>
            <a:r>
              <a:rPr lang="en-US" sz="2800" smtClean="0"/>
              <a:t>school </a:t>
            </a:r>
            <a:r>
              <a:rPr lang="en-US" sz="2800" smtClean="0"/>
              <a:t>as </a:t>
            </a:r>
            <a:r>
              <a:rPr lang="en-US" sz="2800" dirty="0" smtClean="0"/>
              <a:t>“[he] walked into the building full of excitement.”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04C4-2B70-48DF-AA78-2220F7E50782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B6BE-DFB9-4001-8A8D-841AC902569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book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ndy"/>
        <a:ea typeface=""/>
        <a:cs typeface=""/>
      </a:majorFont>
      <a:minorFont>
        <a:latin typeface="And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Notebook1</Template>
  <TotalTime>21</TotalTime>
  <Words>502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Notebook1</vt:lpstr>
      <vt:lpstr>Grammar Stations: Research and Grammar Rule Review</vt:lpstr>
      <vt:lpstr>Incorporating Quotes</vt:lpstr>
      <vt:lpstr>Examples of Quote Integrating Gone Wrong</vt:lpstr>
      <vt:lpstr>Examples of Quote Integrating Gone Wrong</vt:lpstr>
      <vt:lpstr>Examples of Quote Integrating Gone Wrong</vt:lpstr>
      <vt:lpstr>Examples of Quote Integrating Correctly</vt:lpstr>
      <vt:lpstr>Points to Remember</vt:lpstr>
    </vt:vector>
  </TitlesOfParts>
  <Company>Howard County Public School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Stations: Research and Grammar Rule Review</dc:title>
  <dc:creator>.</dc:creator>
  <cp:lastModifiedBy>.</cp:lastModifiedBy>
  <cp:revision>2</cp:revision>
  <dcterms:created xsi:type="dcterms:W3CDTF">2013-02-04T13:35:32Z</dcterms:created>
  <dcterms:modified xsi:type="dcterms:W3CDTF">2014-02-07T12:48:54Z</dcterms:modified>
</cp:coreProperties>
</file>